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 id="262" r:id="rId10"/>
    <p:sldId id="263"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FF00"/>
    <a:srgbClr val="000644"/>
    <a:srgbClr val="B8A1FF"/>
    <a:srgbClr val="431F1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788DE3-8639-445F-A033-997B66B93C47}" v="1205" dt="2022-02-22T12:40:26"/>
    <p1510:client id="{EE52F51F-A861-48F6-BC00-DFB94F4853C3}" v="11" dt="2022-02-22T20:00:38.516"/>
  </p1510:revLst>
</p1510:revInfo>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9" name="Vormentaal">
            <a:extLst>
              <a:ext uri="{FF2B5EF4-FFF2-40B4-BE49-F238E27FC236}">
                <a16:creationId xmlns:a16="http://schemas.microsoft.com/office/drawing/2014/main" id="{B1A8BD68-CFB7-4CE8-927C-EC6ABA75118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56C8E20B-A0BF-4CD6-AEE6-FAEAB7BE140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B7894417-9658-4824-AB01-4E994083AE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C824CAF-DF54-4A8A-A4C4-E08E0DB6F5BA}"/>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9A008C39-37FF-4EBA-8913-006DB03BCACB}"/>
              </a:ext>
            </a:extLst>
          </p:cNvPr>
          <p:cNvSpPr>
            <a:spLocks noGrp="1"/>
          </p:cNvSpPr>
          <p:nvPr>
            <p:ph type="ftr" sz="quarter" idx="11"/>
          </p:nvPr>
        </p:nvSpPr>
        <p:spPr/>
        <p:txBody>
          <a:bodyPr/>
          <a:lstStyle/>
          <a:p>
            <a:endParaRPr lang="nl-NL"/>
          </a:p>
        </p:txBody>
      </p:sp>
      <p:pic>
        <p:nvPicPr>
          <p:cNvPr id="8" name="Afbeelding 7">
            <a:extLst>
              <a:ext uri="{FF2B5EF4-FFF2-40B4-BE49-F238E27FC236}">
                <a16:creationId xmlns:a16="http://schemas.microsoft.com/office/drawing/2014/main" id="{F78F163C-C938-43FA-A41C-FC704C35311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290524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0591A0-60A4-4847-AF78-F5902E00DA58}"/>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837452B-0951-4A8E-A308-0F1DC67E45C9}"/>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B75F331-83B5-4EAC-B87D-4CC6AA48B29E}"/>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A7201D60-3EB0-4848-9483-BA0B7A382D1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82EEA5-DFCC-4140-A4BA-7684F9CE9E0B}"/>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654075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AC9D59A-D458-4DDF-94BA-24798633E07C}"/>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09415F9B-FAA3-4C44-A97A-1464DEF448F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57FD2AF-8CB4-45F1-97D8-4297B01B38EC}"/>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CFFFB73D-C98E-4D31-8992-B05E3E63385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9437391-13BE-45E9-AE69-B660F3A9681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47441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pic>
        <p:nvPicPr>
          <p:cNvPr id="7" name="Vormentaal">
            <a:extLst>
              <a:ext uri="{FF2B5EF4-FFF2-40B4-BE49-F238E27FC236}">
                <a16:creationId xmlns:a16="http://schemas.microsoft.com/office/drawing/2014/main" id="{9F6768AA-6EFF-47EC-90A7-8C4D4510EF59}"/>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el 1">
            <a:extLst>
              <a:ext uri="{FF2B5EF4-FFF2-40B4-BE49-F238E27FC236}">
                <a16:creationId xmlns:a16="http://schemas.microsoft.com/office/drawing/2014/main" id="{2C041AC9-116B-4F01-8FC8-907E718B2132}"/>
              </a:ext>
            </a:extLst>
          </p:cNvPr>
          <p:cNvSpPr>
            <a:spLocks noGrp="1"/>
          </p:cNvSpPr>
          <p:nvPr>
            <p:ph type="title"/>
          </p:nvPr>
        </p:nvSpPr>
        <p:spPr/>
        <p:txBody>
          <a:bodyPr/>
          <a:lstStyle/>
          <a:p>
            <a:r>
              <a:rPr lang="nl-NL"/>
              <a:t>Klik om stijl te bewerken</a:t>
            </a:r>
          </a:p>
        </p:txBody>
      </p:sp>
      <p:sp>
        <p:nvSpPr>
          <p:cNvPr id="4" name="Tijdelijke aanduiding voor datum 3">
            <a:extLst>
              <a:ext uri="{FF2B5EF4-FFF2-40B4-BE49-F238E27FC236}">
                <a16:creationId xmlns:a16="http://schemas.microsoft.com/office/drawing/2014/main" id="{ABDFFB96-23F6-436F-B999-260145B381AE}"/>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2ACEA7AC-038A-4FE9-8417-7A5B7BC14899}"/>
              </a:ext>
            </a:extLst>
          </p:cNvPr>
          <p:cNvSpPr>
            <a:spLocks noGrp="1"/>
          </p:cNvSpPr>
          <p:nvPr>
            <p:ph type="ftr" sz="quarter" idx="11"/>
          </p:nvPr>
        </p:nvSpPr>
        <p:spPr/>
        <p:txBody>
          <a:bodyPr/>
          <a:lstStyle/>
          <a:p>
            <a:endParaRPr lang="nl-NL"/>
          </a:p>
        </p:txBody>
      </p:sp>
      <p:pic>
        <p:nvPicPr>
          <p:cNvPr id="12" name="Afbeelding 11">
            <a:extLst>
              <a:ext uri="{FF2B5EF4-FFF2-40B4-BE49-F238E27FC236}">
                <a16:creationId xmlns:a16="http://schemas.microsoft.com/office/drawing/2014/main" id="{2CD80BFB-C780-410E-B4A6-97DA0C40417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65565" y="6077948"/>
            <a:ext cx="2151868" cy="643527"/>
          </a:xfrm>
          <a:prstGeom prst="rect">
            <a:avLst/>
          </a:prstGeom>
        </p:spPr>
      </p:pic>
    </p:spTree>
    <p:extLst>
      <p:ext uri="{BB962C8B-B14F-4D97-AF65-F5344CB8AC3E}">
        <p14:creationId xmlns:p14="http://schemas.microsoft.com/office/powerpoint/2010/main" val="192027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394600-9DAC-4D92-8597-8AB85823B8A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B17AAB87-9E9D-4848-B01F-B686DFFC71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A525AA0-CCF7-4BA9-BE63-E4E6D9DD0874}"/>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4C6792A8-FDDC-4370-9B77-0D977ABEC5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620C28A-39F5-413C-AEB2-CCA744B7439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53488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2AB93F-D037-4CCB-8B21-F2F48F4AA78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4F5F613-CCBA-40B2-B2E2-8537C79A806E}"/>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A9D08B1D-4D0F-4632-B2CC-189A95048E8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E51300-EA7D-4A03-B30C-EE3D97655BBF}"/>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6" name="Tijdelijke aanduiding voor voettekst 5">
            <a:extLst>
              <a:ext uri="{FF2B5EF4-FFF2-40B4-BE49-F238E27FC236}">
                <a16:creationId xmlns:a16="http://schemas.microsoft.com/office/drawing/2014/main" id="{5D438FE8-C55B-4E7D-820A-04DB0D9FBFB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23F88EC-826B-45A7-BCC1-8FF2569B35A8}"/>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836340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6FDB4A-0726-418D-AC69-D0382940D385}"/>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C7A7694-8529-4E68-B4C2-04052E31FA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56FB180-AFE4-4D00-A208-D87655B567B1}"/>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3FB310F7-6ED9-4016-BDEF-02F3CDCF28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BD454CAF-1BDC-49F9-9A71-37EC6D1120DD}"/>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7CB9E7B-CA38-4CF5-B792-B9B9AD1D385B}"/>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8" name="Tijdelijke aanduiding voor voettekst 7">
            <a:extLst>
              <a:ext uri="{FF2B5EF4-FFF2-40B4-BE49-F238E27FC236}">
                <a16:creationId xmlns:a16="http://schemas.microsoft.com/office/drawing/2014/main" id="{337B29A3-3C01-4965-B6F9-6264E15F601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0B58FCE-5190-4C2C-8297-252D9C3D27C5}"/>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3876800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77D59E-AD22-4185-BBE5-357BA5A1D77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C07E239D-5E0C-449F-81DF-D7DBEFCB6E9B}"/>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4" name="Tijdelijke aanduiding voor voettekst 3">
            <a:extLst>
              <a:ext uri="{FF2B5EF4-FFF2-40B4-BE49-F238E27FC236}">
                <a16:creationId xmlns:a16="http://schemas.microsoft.com/office/drawing/2014/main" id="{8899C400-FC30-49B8-BAD9-C9B20D88B6E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E4C94181-7815-4425-9624-A810A606F7C4}"/>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400100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418D205-BD52-4479-8D7B-5B94BF970562}"/>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3" name="Tijdelijke aanduiding voor voettekst 2">
            <a:extLst>
              <a:ext uri="{FF2B5EF4-FFF2-40B4-BE49-F238E27FC236}">
                <a16:creationId xmlns:a16="http://schemas.microsoft.com/office/drawing/2014/main" id="{1BB03264-8772-4C87-9873-46A5C58D7989}"/>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0D3F510-7A1C-4D3A-9ACC-357B3B4FB1AE}"/>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34611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FA6BB1-BA56-4F7E-B5AC-FFAD68F2A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6738D1A-8E36-4D4A-9AFD-A3796AEC9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14CD43AE-05A6-4D80-8524-F4B0D46927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F1BEB8-B227-4DC2-88BD-9C784972DD2E}"/>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6" name="Tijdelijke aanduiding voor voettekst 5">
            <a:extLst>
              <a:ext uri="{FF2B5EF4-FFF2-40B4-BE49-F238E27FC236}">
                <a16:creationId xmlns:a16="http://schemas.microsoft.com/office/drawing/2014/main" id="{29CBC929-F245-4389-9B94-033123B2E62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2DDE71-26EB-4B01-83B5-AD76F289666D}"/>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2779474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891FD-1294-4E40-A4FA-045E310423E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5C01C26-C661-4F67-B009-34A685856D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63F6712-826C-49AC-9801-0CE31E43C7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EB48CC51-7422-46FC-A8DC-0AE2255F3573}"/>
              </a:ext>
            </a:extLst>
          </p:cNvPr>
          <p:cNvSpPr>
            <a:spLocks noGrp="1"/>
          </p:cNvSpPr>
          <p:nvPr>
            <p:ph type="dt" sz="half" idx="10"/>
          </p:nvPr>
        </p:nvSpPr>
        <p:spPr/>
        <p:txBody>
          <a:bodyPr/>
          <a:lstStyle/>
          <a:p>
            <a:fld id="{B9E8D4D1-00C4-4E8E-99A5-8D1DF5379DBE}" type="datetimeFigureOut">
              <a:rPr lang="nl-NL" smtClean="0"/>
              <a:t>24-2-2022</a:t>
            </a:fld>
            <a:endParaRPr lang="nl-NL"/>
          </a:p>
        </p:txBody>
      </p:sp>
      <p:sp>
        <p:nvSpPr>
          <p:cNvPr id="6" name="Tijdelijke aanduiding voor voettekst 5">
            <a:extLst>
              <a:ext uri="{FF2B5EF4-FFF2-40B4-BE49-F238E27FC236}">
                <a16:creationId xmlns:a16="http://schemas.microsoft.com/office/drawing/2014/main" id="{7857513D-3F4D-4775-8EE5-7110300ECA1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7F1DF89-CDC4-4602-8256-373B2C0A3D22}"/>
              </a:ext>
            </a:extLst>
          </p:cNvPr>
          <p:cNvSpPr>
            <a:spLocks noGrp="1"/>
          </p:cNvSpPr>
          <p:nvPr>
            <p:ph type="sldNum" sz="quarter" idx="12"/>
          </p:nvPr>
        </p:nvSpPr>
        <p:spPr/>
        <p:txBody>
          <a:bodyPr/>
          <a:lstStyle/>
          <a:p>
            <a:fld id="{6C849FBB-A067-4825-A8EB-574C9C74C9D7}" type="slidenum">
              <a:rPr lang="nl-NL" smtClean="0"/>
              <a:t>‹nr.›</a:t>
            </a:fld>
            <a:endParaRPr lang="nl-NL"/>
          </a:p>
        </p:txBody>
      </p:sp>
    </p:spTree>
    <p:extLst>
      <p:ext uri="{BB962C8B-B14F-4D97-AF65-F5344CB8AC3E}">
        <p14:creationId xmlns:p14="http://schemas.microsoft.com/office/powerpoint/2010/main" val="1956003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00B5335E-426E-4FF0-8BD0-AFA8ACBBC7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AB11905F-E1EF-40AB-9922-3DF6880C6E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E34E063-366F-47A5-A903-1168B0A1F4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E8D4D1-00C4-4E8E-99A5-8D1DF5379DBE}" type="datetimeFigureOut">
              <a:rPr lang="nl-NL" smtClean="0"/>
              <a:t>24-2-2022</a:t>
            </a:fld>
            <a:endParaRPr lang="nl-NL"/>
          </a:p>
        </p:txBody>
      </p:sp>
      <p:sp>
        <p:nvSpPr>
          <p:cNvPr id="5" name="Tijdelijke aanduiding voor voettekst 4">
            <a:extLst>
              <a:ext uri="{FF2B5EF4-FFF2-40B4-BE49-F238E27FC236}">
                <a16:creationId xmlns:a16="http://schemas.microsoft.com/office/drawing/2014/main" id="{508F1765-D70C-4E4A-B52C-213A0677F4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2C37449-F706-428B-B279-352BF37C0A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849FBB-A067-4825-A8EB-574C9C74C9D7}" type="slidenum">
              <a:rPr lang="nl-NL" smtClean="0"/>
              <a:t>‹nr.›</a:t>
            </a:fld>
            <a:endParaRPr lang="nl-NL"/>
          </a:p>
        </p:txBody>
      </p:sp>
    </p:spTree>
    <p:extLst>
      <p:ext uri="{BB962C8B-B14F-4D97-AF65-F5344CB8AC3E}">
        <p14:creationId xmlns:p14="http://schemas.microsoft.com/office/powerpoint/2010/main" val="3996255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2">
            <a:extLst>
              <a:ext uri="{FF2B5EF4-FFF2-40B4-BE49-F238E27FC236}">
                <a16:creationId xmlns:a16="http://schemas.microsoft.com/office/drawing/2014/main" id="{7E256807-68E5-45A0-8DD0-5696A7E4E94A}"/>
              </a:ext>
            </a:extLst>
          </p:cNvPr>
          <p:cNvSpPr txBox="1">
            <a:spLocks/>
          </p:cNvSpPr>
          <p:nvPr/>
        </p:nvSpPr>
        <p:spPr>
          <a:xfrm>
            <a:off x="838200" y="365125"/>
            <a:ext cx="984885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nl-NL" sz="4400" dirty="0">
                <a:solidFill>
                  <a:srgbClr val="A7FF00"/>
                </a:solidFill>
                <a:latin typeface="Arial" panose="020B0604020202020204" pitchFamily="34" charset="0"/>
                <a:cs typeface="Arial" panose="020B0604020202020204" pitchFamily="34" charset="0"/>
              </a:rPr>
              <a:t>Herhaling LA2, Stakeholdersanalyse en de Bijeenkomst</a:t>
            </a:r>
          </a:p>
        </p:txBody>
      </p:sp>
      <p:sp>
        <p:nvSpPr>
          <p:cNvPr id="6" name="Tijdelijke aanduiding voor inhoud 5">
            <a:extLst>
              <a:ext uri="{FF2B5EF4-FFF2-40B4-BE49-F238E27FC236}">
                <a16:creationId xmlns:a16="http://schemas.microsoft.com/office/drawing/2014/main" id="{81B96BA2-902A-4078-8942-E8A2417A9A29}"/>
              </a:ext>
            </a:extLst>
          </p:cNvPr>
          <p:cNvSpPr txBox="1">
            <a:spLocks/>
          </p:cNvSpPr>
          <p:nvPr/>
        </p:nvSpPr>
        <p:spPr bwMode="auto">
          <a:xfrm>
            <a:off x="1773361" y="1727561"/>
            <a:ext cx="2704181"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800" b="1" dirty="0">
                <a:solidFill>
                  <a:srgbClr val="000644"/>
                </a:solidFill>
                <a:latin typeface="Arial" panose="020B0604020202020204" pitchFamily="34" charset="0"/>
                <a:cs typeface="Arial" panose="020B0604020202020204" pitchFamily="34" charset="0"/>
              </a:rPr>
              <a:t>Begrippen:</a:t>
            </a:r>
          </a:p>
          <a:p>
            <a:pPr>
              <a:buFontTx/>
              <a:buChar char="-"/>
            </a:pPr>
            <a:r>
              <a:rPr lang="nl-NL" sz="1800" b="1" dirty="0">
                <a:solidFill>
                  <a:srgbClr val="000644"/>
                </a:solidFill>
                <a:latin typeface="Arial" panose="020B0604020202020204" pitchFamily="34" charset="0"/>
                <a:cs typeface="Arial" panose="020B0604020202020204" pitchFamily="34" charset="0"/>
              </a:rPr>
              <a:t>Herhaling LA2</a:t>
            </a:r>
          </a:p>
          <a:p>
            <a:pPr>
              <a:buFontTx/>
              <a:buChar char="-"/>
            </a:pPr>
            <a:r>
              <a:rPr lang="nl-NL" sz="1800" b="1" dirty="0">
                <a:solidFill>
                  <a:srgbClr val="000644"/>
                </a:solidFill>
                <a:latin typeface="Arial" panose="020B0604020202020204" pitchFamily="34" charset="0"/>
                <a:cs typeface="Arial" panose="020B0604020202020204" pitchFamily="34" charset="0"/>
              </a:rPr>
              <a:t>Stakeholdersanalyse</a:t>
            </a:r>
          </a:p>
          <a:p>
            <a:pPr>
              <a:buFontTx/>
              <a:buChar char="-"/>
            </a:pPr>
            <a:r>
              <a:rPr lang="nl-NL" sz="1800" b="1" dirty="0">
                <a:solidFill>
                  <a:srgbClr val="000644"/>
                </a:solidFill>
                <a:latin typeface="Arial" panose="020B0604020202020204" pitchFamily="34" charset="0"/>
                <a:cs typeface="Arial" panose="020B0604020202020204" pitchFamily="34" charset="0"/>
              </a:rPr>
              <a:t>Actoren en stakeholders</a:t>
            </a:r>
          </a:p>
          <a:p>
            <a:pPr>
              <a:buFontTx/>
              <a:buChar char="-"/>
            </a:pPr>
            <a:r>
              <a:rPr lang="nl-NL" sz="1800" b="1" dirty="0">
                <a:solidFill>
                  <a:srgbClr val="000644"/>
                </a:solidFill>
                <a:latin typeface="Arial" panose="020B0604020202020204" pitchFamily="34" charset="0"/>
                <a:cs typeface="Arial" panose="020B0604020202020204" pitchFamily="34" charset="0"/>
              </a:rPr>
              <a:t>Krachtenveldanalyse</a:t>
            </a:r>
          </a:p>
          <a:p>
            <a:pPr>
              <a:buFontTx/>
              <a:buChar char="-"/>
            </a:pPr>
            <a:r>
              <a:rPr lang="nl-NL" sz="1800" b="1" dirty="0">
                <a:solidFill>
                  <a:srgbClr val="000644"/>
                </a:solidFill>
                <a:latin typeface="Arial" panose="020B0604020202020204" pitchFamily="34" charset="0"/>
                <a:cs typeface="Arial" panose="020B0604020202020204" pitchFamily="34" charset="0"/>
              </a:rPr>
              <a:t>De Bijeenkomst</a:t>
            </a:r>
          </a:p>
        </p:txBody>
      </p:sp>
      <p:graphicFrame>
        <p:nvGraphicFramePr>
          <p:cNvPr id="7" name="Tabel 13">
            <a:extLst>
              <a:ext uri="{FF2B5EF4-FFF2-40B4-BE49-F238E27FC236}">
                <a16:creationId xmlns:a16="http://schemas.microsoft.com/office/drawing/2014/main" id="{E301E4D4-09EB-42FE-AC70-36D3DFBAE62B}"/>
              </a:ext>
            </a:extLst>
          </p:cNvPr>
          <p:cNvGraphicFramePr>
            <a:graphicFrameLocks noGrp="1"/>
          </p:cNvGraphicFramePr>
          <p:nvPr>
            <p:extLst>
              <p:ext uri="{D42A27DB-BD31-4B8C-83A1-F6EECF244321}">
                <p14:modId xmlns:p14="http://schemas.microsoft.com/office/powerpoint/2010/main" val="3132240443"/>
              </p:ext>
            </p:extLst>
          </p:nvPr>
        </p:nvGraphicFramePr>
        <p:xfrm>
          <a:off x="2032961" y="6161520"/>
          <a:ext cx="7459328" cy="482561"/>
        </p:xfrm>
        <a:graphic>
          <a:graphicData uri="http://schemas.openxmlformats.org/drawingml/2006/table">
            <a:tbl>
              <a:tblPr firstRow="1" bandRow="1">
                <a:tableStyleId>{3B4B98B0-60AC-42C2-AFA5-B58CD77FA1E5}</a:tableStyleId>
              </a:tblPr>
              <a:tblGrid>
                <a:gridCol w="738909">
                  <a:extLst>
                    <a:ext uri="{9D8B030D-6E8A-4147-A177-3AD203B41FA5}">
                      <a16:colId xmlns:a16="http://schemas.microsoft.com/office/drawing/2014/main" val="648769890"/>
                    </a:ext>
                  </a:extLst>
                </a:gridCol>
                <a:gridCol w="738909">
                  <a:extLst>
                    <a:ext uri="{9D8B030D-6E8A-4147-A177-3AD203B41FA5}">
                      <a16:colId xmlns:a16="http://schemas.microsoft.com/office/drawing/2014/main" val="469597195"/>
                    </a:ext>
                  </a:extLst>
                </a:gridCol>
                <a:gridCol w="738909">
                  <a:extLst>
                    <a:ext uri="{9D8B030D-6E8A-4147-A177-3AD203B41FA5}">
                      <a16:colId xmlns:a16="http://schemas.microsoft.com/office/drawing/2014/main" val="1458696249"/>
                    </a:ext>
                  </a:extLst>
                </a:gridCol>
                <a:gridCol w="738909">
                  <a:extLst>
                    <a:ext uri="{9D8B030D-6E8A-4147-A177-3AD203B41FA5}">
                      <a16:colId xmlns:a16="http://schemas.microsoft.com/office/drawing/2014/main" val="4042337055"/>
                    </a:ext>
                  </a:extLst>
                </a:gridCol>
                <a:gridCol w="738909">
                  <a:extLst>
                    <a:ext uri="{9D8B030D-6E8A-4147-A177-3AD203B41FA5}">
                      <a16:colId xmlns:a16="http://schemas.microsoft.com/office/drawing/2014/main" val="1032985660"/>
                    </a:ext>
                  </a:extLst>
                </a:gridCol>
                <a:gridCol w="738909">
                  <a:extLst>
                    <a:ext uri="{9D8B030D-6E8A-4147-A177-3AD203B41FA5}">
                      <a16:colId xmlns:a16="http://schemas.microsoft.com/office/drawing/2014/main" val="2567231980"/>
                    </a:ext>
                  </a:extLst>
                </a:gridCol>
                <a:gridCol w="738909">
                  <a:extLst>
                    <a:ext uri="{9D8B030D-6E8A-4147-A177-3AD203B41FA5}">
                      <a16:colId xmlns:a16="http://schemas.microsoft.com/office/drawing/2014/main" val="73331059"/>
                    </a:ext>
                  </a:extLst>
                </a:gridCol>
                <a:gridCol w="726612">
                  <a:extLst>
                    <a:ext uri="{9D8B030D-6E8A-4147-A177-3AD203B41FA5}">
                      <a16:colId xmlns:a16="http://schemas.microsoft.com/office/drawing/2014/main" val="2175227633"/>
                    </a:ext>
                  </a:extLst>
                </a:gridCol>
                <a:gridCol w="713064">
                  <a:extLst>
                    <a:ext uri="{9D8B030D-6E8A-4147-A177-3AD203B41FA5}">
                      <a16:colId xmlns:a16="http://schemas.microsoft.com/office/drawing/2014/main" val="1428987022"/>
                    </a:ext>
                  </a:extLst>
                </a:gridCol>
                <a:gridCol w="847289">
                  <a:extLst>
                    <a:ext uri="{9D8B030D-6E8A-4147-A177-3AD203B41FA5}">
                      <a16:colId xmlns:a16="http://schemas.microsoft.com/office/drawing/2014/main" val="279876203"/>
                    </a:ext>
                  </a:extLst>
                </a:gridCol>
              </a:tblGrid>
              <a:tr h="482561">
                <a:tc>
                  <a:txBody>
                    <a:bodyPr/>
                    <a:lstStyle/>
                    <a:p>
                      <a:pPr algn="ctr"/>
                      <a:r>
                        <a:rPr lang="nl-NL" sz="1200" b="0" kern="1200" dirty="0">
                          <a:solidFill>
                            <a:schemeClr val="bg1">
                              <a:lumMod val="75000"/>
                            </a:schemeClr>
                          </a:solidFill>
                        </a:rPr>
                        <a:t>Week 1</a:t>
                      </a:r>
                      <a:endParaRPr lang="nl-NL" sz="1200" b="0" kern="1200" dirty="0">
                        <a:solidFill>
                          <a:schemeClr val="bg1">
                            <a:lumMod val="75000"/>
                          </a:schemeClr>
                        </a:solidFill>
                        <a:latin typeface="+mn-lt"/>
                        <a:ea typeface="+mn-ea"/>
                        <a:cs typeface="+mn-cs"/>
                      </a:endParaRPr>
                    </a:p>
                  </a:txBody>
                  <a:tcPr anchor="ctr"/>
                </a:tc>
                <a:tc>
                  <a:txBody>
                    <a:bodyPr/>
                    <a:lstStyle/>
                    <a:p>
                      <a:pPr marL="0" algn="ctr" defTabSz="914400" rtl="0" eaLnBrk="1" latinLnBrk="0" hangingPunct="1"/>
                      <a:r>
                        <a:rPr lang="nl-NL" sz="1200" b="1" kern="1200">
                          <a:solidFill>
                            <a:schemeClr val="bg1">
                              <a:lumMod val="85000"/>
                            </a:schemeClr>
                          </a:solidFill>
                        </a:rPr>
                        <a:t>Week 2</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1" kern="1200" dirty="0">
                          <a:solidFill>
                            <a:schemeClr val="tx1"/>
                          </a:solidFill>
                        </a:rPr>
                        <a:t>Week 3</a:t>
                      </a:r>
                      <a:endParaRPr lang="nl-NL" sz="1200" b="1" kern="1200" dirty="0">
                        <a:solidFill>
                          <a:schemeClr val="tx1"/>
                        </a:solidFill>
                        <a:latin typeface="+mn-lt"/>
                        <a:ea typeface="+mn-ea"/>
                        <a:cs typeface="+mn-cs"/>
                      </a:endParaRPr>
                    </a:p>
                  </a:txBody>
                  <a:tcPr anchor="ctr"/>
                </a:tc>
                <a:tc>
                  <a:txBody>
                    <a:bodyPr/>
                    <a:lstStyle/>
                    <a:p>
                      <a:pPr algn="ctr"/>
                      <a:r>
                        <a:rPr lang="nl-NL" sz="1200" b="1" kern="1200">
                          <a:solidFill>
                            <a:schemeClr val="bg1">
                              <a:lumMod val="85000"/>
                            </a:schemeClr>
                          </a:solidFill>
                        </a:rPr>
                        <a:t>Week 4</a:t>
                      </a:r>
                      <a:endParaRPr lang="nl-NL" sz="1200" b="1" kern="1200">
                        <a:solidFill>
                          <a:schemeClr val="bg1">
                            <a:lumMod val="85000"/>
                          </a:schemeClr>
                        </a:solidFill>
                        <a:latin typeface="+mn-lt"/>
                        <a:ea typeface="+mn-ea"/>
                        <a:cs typeface="+mn-cs"/>
                      </a:endParaRPr>
                    </a:p>
                  </a:txBody>
                  <a:tcPr anchor="ctr"/>
                </a:tc>
                <a:tc>
                  <a:txBody>
                    <a:bodyPr/>
                    <a:lstStyle/>
                    <a:p>
                      <a:pPr algn="ctr"/>
                      <a:r>
                        <a:rPr lang="nl-NL" sz="1200" b="0" kern="1200">
                          <a:solidFill>
                            <a:schemeClr val="bg1">
                              <a:lumMod val="75000"/>
                            </a:schemeClr>
                          </a:solidFill>
                        </a:rPr>
                        <a:t>Week 5</a:t>
                      </a:r>
                      <a:endParaRPr lang="nl-NL" sz="1200" b="0" kern="1200">
                        <a:solidFill>
                          <a:schemeClr val="bg1">
                            <a:lumMod val="75000"/>
                          </a:schemeClr>
                        </a:solidFill>
                        <a:latin typeface="+mn-lt"/>
                        <a:ea typeface="+mn-ea"/>
                        <a:cs typeface="+mn-cs"/>
                      </a:endParaRPr>
                    </a:p>
                  </a:txBody>
                  <a:tcPr anchor="ctr"/>
                </a:tc>
                <a:tc>
                  <a:txBody>
                    <a:bodyPr/>
                    <a:lstStyle/>
                    <a:p>
                      <a:pPr algn="ctr"/>
                      <a:r>
                        <a:rPr lang="nl-NL" sz="1200" b="1">
                          <a:solidFill>
                            <a:schemeClr val="bg1">
                              <a:lumMod val="85000"/>
                            </a:schemeClr>
                          </a:solidFill>
                        </a:rPr>
                        <a:t>Week 6</a:t>
                      </a:r>
                    </a:p>
                  </a:txBody>
                  <a:tcPr anchor="ctr"/>
                </a:tc>
                <a:tc>
                  <a:txBody>
                    <a:bodyPr/>
                    <a:lstStyle/>
                    <a:p>
                      <a:pPr algn="ctr"/>
                      <a:r>
                        <a:rPr lang="nl-NL" sz="1200">
                          <a:solidFill>
                            <a:schemeClr val="bg1">
                              <a:lumMod val="85000"/>
                            </a:schemeClr>
                          </a:solidFill>
                        </a:rPr>
                        <a:t>Week 7</a:t>
                      </a:r>
                    </a:p>
                  </a:txBody>
                  <a:tcPr anchor="ctr"/>
                </a:tc>
                <a:tc>
                  <a:txBody>
                    <a:bodyPr/>
                    <a:lstStyle/>
                    <a:p>
                      <a:pPr algn="ctr"/>
                      <a:r>
                        <a:rPr lang="nl-NL" sz="1200">
                          <a:solidFill>
                            <a:schemeClr val="bg1">
                              <a:lumMod val="85000"/>
                            </a:schemeClr>
                          </a:solidFill>
                        </a:rPr>
                        <a:t>Week 8</a:t>
                      </a:r>
                    </a:p>
                  </a:txBody>
                  <a:tcPr anchor="ctr"/>
                </a:tc>
                <a:tc>
                  <a:txBody>
                    <a:bodyPr/>
                    <a:lstStyle/>
                    <a:p>
                      <a:pPr algn="ctr"/>
                      <a:r>
                        <a:rPr lang="nl-NL" sz="1200">
                          <a:solidFill>
                            <a:schemeClr val="bg1">
                              <a:lumMod val="85000"/>
                            </a:schemeClr>
                          </a:solidFill>
                        </a:rPr>
                        <a:t>Week 9</a:t>
                      </a:r>
                    </a:p>
                  </a:txBody>
                  <a:tcPr anchor="ctr"/>
                </a:tc>
                <a:tc>
                  <a:txBody>
                    <a:bodyPr/>
                    <a:lstStyle/>
                    <a:p>
                      <a:pPr algn="ctr"/>
                      <a:r>
                        <a:rPr lang="nl-NL" sz="1200" dirty="0">
                          <a:solidFill>
                            <a:schemeClr val="bg1">
                              <a:lumMod val="85000"/>
                            </a:schemeClr>
                          </a:solidFill>
                        </a:rPr>
                        <a:t>Week 10</a:t>
                      </a:r>
                    </a:p>
                  </a:txBody>
                  <a:tcPr anchor="ctr"/>
                </a:tc>
                <a:extLst>
                  <a:ext uri="{0D108BD9-81ED-4DB2-BD59-A6C34878D82A}">
                    <a16:rowId xmlns:a16="http://schemas.microsoft.com/office/drawing/2014/main" val="3245624924"/>
                  </a:ext>
                </a:extLst>
              </a:tr>
            </a:tbl>
          </a:graphicData>
        </a:graphic>
      </p:graphicFrame>
      <p:pic>
        <p:nvPicPr>
          <p:cNvPr id="9" name="Afbeelding 8">
            <a:extLst>
              <a:ext uri="{FF2B5EF4-FFF2-40B4-BE49-F238E27FC236}">
                <a16:creationId xmlns:a16="http://schemas.microsoft.com/office/drawing/2014/main" id="{D97B8CFA-CDB8-40FD-96FE-27726BF102A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6112"/>
          <a:stretch/>
        </p:blipFill>
        <p:spPr>
          <a:xfrm>
            <a:off x="838200" y="1727561"/>
            <a:ext cx="836782" cy="701959"/>
          </a:xfrm>
          <a:prstGeom prst="rect">
            <a:avLst/>
          </a:prstGeom>
        </p:spPr>
      </p:pic>
      <p:pic>
        <p:nvPicPr>
          <p:cNvPr id="8" name="Afbeelding 7">
            <a:extLst>
              <a:ext uri="{FF2B5EF4-FFF2-40B4-BE49-F238E27FC236}">
                <a16:creationId xmlns:a16="http://schemas.microsoft.com/office/drawing/2014/main" id="{BD89C826-1CCB-42CB-B51C-EF919B67740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15198"/>
          <a:stretch/>
        </p:blipFill>
        <p:spPr>
          <a:xfrm>
            <a:off x="7714458" y="1712880"/>
            <a:ext cx="836782" cy="709602"/>
          </a:xfrm>
          <a:prstGeom prst="rect">
            <a:avLst/>
          </a:prstGeom>
        </p:spPr>
      </p:pic>
      <p:pic>
        <p:nvPicPr>
          <p:cNvPr id="10" name="Afbeelding 9">
            <a:extLst>
              <a:ext uri="{FF2B5EF4-FFF2-40B4-BE49-F238E27FC236}">
                <a16:creationId xmlns:a16="http://schemas.microsoft.com/office/drawing/2014/main" id="{C428977F-8D2E-43A9-A7BF-8CBFBC46CBF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15580"/>
          <a:stretch/>
        </p:blipFill>
        <p:spPr>
          <a:xfrm>
            <a:off x="7714458" y="4128719"/>
            <a:ext cx="840560" cy="709602"/>
          </a:xfrm>
          <a:prstGeom prst="rect">
            <a:avLst/>
          </a:prstGeom>
        </p:spPr>
      </p:pic>
      <p:sp>
        <p:nvSpPr>
          <p:cNvPr id="11" name="Tijdelijke aanduiding voor inhoud 5">
            <a:extLst>
              <a:ext uri="{FF2B5EF4-FFF2-40B4-BE49-F238E27FC236}">
                <a16:creationId xmlns:a16="http://schemas.microsoft.com/office/drawing/2014/main" id="{5EE0F054-A7F1-4A05-967D-E5A1727AF1BE}"/>
              </a:ext>
            </a:extLst>
          </p:cNvPr>
          <p:cNvSpPr txBox="1">
            <a:spLocks/>
          </p:cNvSpPr>
          <p:nvPr/>
        </p:nvSpPr>
        <p:spPr>
          <a:xfrm>
            <a:off x="8733347" y="1736252"/>
            <a:ext cx="2562138" cy="215624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base" latinLnBrk="0" hangingPunct="1">
              <a:lnSpc>
                <a:spcPct val="90000"/>
              </a:lnSpc>
              <a:spcBef>
                <a:spcPts val="1000"/>
              </a:spcBef>
              <a:spcAft>
                <a:spcPts val="0"/>
              </a:spcAft>
              <a:buClrTx/>
              <a:buSzTx/>
              <a:buNone/>
              <a:tabLst/>
              <a:defRPr/>
            </a:pPr>
            <a:r>
              <a:rPr kumimoji="0" lang="nl-NL"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IBS Thema</a:t>
            </a:r>
          </a:p>
          <a:p>
            <a:pPr marR="0" lvl="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Projectmanagement: </a:t>
            </a:r>
          </a:p>
          <a:p>
            <a:pPr marR="0" lvl="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4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Research: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schemeClr val="bg1">
                    <a:lumMod val="75000"/>
                  </a:schemeClr>
                </a:solidFill>
                <a:effectLst/>
                <a:uLnTx/>
                <a:uFillTx/>
                <a:latin typeface="Arial" panose="020B0604020202020204" pitchFamily="34" charset="0"/>
                <a:ea typeface="+mn-ea"/>
                <a:cs typeface="+mn-cs"/>
              </a:rPr>
              <a:t>Communicatie;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schemeClr val="bg1">
                    <a:lumMod val="75000"/>
                  </a:schemeClr>
                </a:solidFill>
                <a:effectLst/>
                <a:uLnTx/>
                <a:uFillTx/>
                <a:latin typeface="Arial" panose="020B0604020202020204" pitchFamily="34" charset="0"/>
                <a:ea typeface="+mn-ea"/>
                <a:cs typeface="+mn-cs"/>
              </a:rPr>
              <a:t>Gedragsbeïnvloeding: </a:t>
            </a:r>
          </a:p>
          <a:p>
            <a:pPr marL="228600" marR="0" lvl="0" indent="-228600" algn="l" defTabSz="914400" rtl="0" eaLnBrk="1" fontAlgn="base" latinLnBrk="0" hangingPunct="1">
              <a:lnSpc>
                <a:spcPct val="90000"/>
              </a:lnSpc>
              <a:spcBef>
                <a:spcPts val="1000"/>
              </a:spcBef>
              <a:spcAft>
                <a:spcPts val="0"/>
              </a:spcAft>
              <a:buClrTx/>
              <a:buSzTx/>
              <a:buFont typeface="Wingdings" panose="05000000000000000000" pitchFamily="2" charset="2"/>
              <a:buChar char="q"/>
              <a:tabLst/>
              <a:defRPr/>
            </a:pPr>
            <a:r>
              <a:rPr kumimoji="0" lang="nl-NL" sz="1400" b="0" i="0" u="none" strike="noStrike" kern="1200" cap="none" spc="0" normalizeH="0" baseline="0" noProof="0" dirty="0">
                <a:ln>
                  <a:noFill/>
                </a:ln>
                <a:solidFill>
                  <a:schemeClr val="bg1">
                    <a:lumMod val="75000"/>
                  </a:schemeClr>
                </a:solidFill>
                <a:effectLst/>
                <a:uLnTx/>
                <a:uFillTx/>
                <a:latin typeface="Arial" panose="020B0604020202020204" pitchFamily="34" charset="0"/>
                <a:ea typeface="+mn-ea"/>
                <a:cs typeface="+mn-cs"/>
              </a:rPr>
              <a:t>Groepsdynamica; </a:t>
            </a:r>
            <a:endParaRPr kumimoji="0" lang="nl-NL" sz="1600" b="1" i="0" u="none" strike="noStrike" kern="1200" cap="none" spc="0" normalizeH="0" baseline="0" noProof="0" dirty="0">
              <a:ln>
                <a:noFill/>
              </a:ln>
              <a:solidFill>
                <a:schemeClr val="bg1">
                  <a:lumMod val="75000"/>
                </a:schemeClr>
              </a:solidFill>
              <a:effectLst/>
              <a:uLnTx/>
              <a:uFillTx/>
              <a:latin typeface="Arial" panose="020B0604020202020204" pitchFamily="34" charset="0"/>
              <a:ea typeface="+mn-ea"/>
              <a:cs typeface="Arial" panose="020B0604020202020204" pitchFamily="34" charset="0"/>
            </a:endParaRPr>
          </a:p>
          <a:p>
            <a:pPr marR="0" lvl="0" algn="l" defTabSz="914400" rtl="0" eaLnBrk="1" fontAlgn="base" latinLnBrk="0" hangingPunct="1">
              <a:lnSpc>
                <a:spcPct val="90000"/>
              </a:lnSpc>
              <a:spcBef>
                <a:spcPts val="1000"/>
              </a:spcBef>
              <a:spcAft>
                <a:spcPts val="0"/>
              </a:spcAft>
              <a:buClrTx/>
              <a:buSzTx/>
              <a:buFont typeface="Wingdings" panose="05000000000000000000" pitchFamily="2" charset="2"/>
              <a:buChar char="ü"/>
              <a:tabLst/>
              <a:defRPr/>
            </a:pPr>
            <a:r>
              <a:rPr kumimoji="0" lang="nl-NL" sz="1200" b="0"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Samenwerken</a:t>
            </a:r>
            <a:r>
              <a:rPr kumimoji="0" lang="nl-NL" sz="1200" b="1" i="0" u="none" strike="noStrike" kern="1200" cap="none" spc="0" normalizeH="0" baseline="0" noProof="0" dirty="0">
                <a:ln>
                  <a:noFill/>
                </a:ln>
                <a:solidFill>
                  <a:srgbClr val="000644"/>
                </a:solidFill>
                <a:effectLst/>
                <a:uLnTx/>
                <a:uFillTx/>
                <a:latin typeface="Arial" panose="020B0604020202020204" pitchFamily="34" charset="0"/>
                <a:ea typeface="+mn-ea"/>
                <a:cs typeface="Arial" panose="020B0604020202020204" pitchFamily="34" charset="0"/>
              </a:rPr>
              <a:t> </a:t>
            </a:r>
            <a:endParaRPr kumimoji="0" lang="nl-NL"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2" name="Tijdelijke aanduiding voor inhoud 5">
            <a:extLst>
              <a:ext uri="{FF2B5EF4-FFF2-40B4-BE49-F238E27FC236}">
                <a16:creationId xmlns:a16="http://schemas.microsoft.com/office/drawing/2014/main" id="{F7D7D343-C446-4269-9CDA-8F6FACD7F614}"/>
              </a:ext>
            </a:extLst>
          </p:cNvPr>
          <p:cNvSpPr txBox="1">
            <a:spLocks/>
          </p:cNvSpPr>
          <p:nvPr/>
        </p:nvSpPr>
        <p:spPr bwMode="auto">
          <a:xfrm>
            <a:off x="8733347" y="4128719"/>
            <a:ext cx="2562138" cy="20328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charset="0"/>
              <a:buNone/>
            </a:pPr>
            <a:r>
              <a:rPr lang="nl-NL" sz="1400" b="1" dirty="0"/>
              <a:t>IBS Toetsing</a:t>
            </a:r>
          </a:p>
          <a:p>
            <a:pPr>
              <a:buFont typeface="Wingdings" panose="05000000000000000000" pitchFamily="2" charset="2"/>
              <a:buChar char="ü"/>
            </a:pPr>
            <a:r>
              <a:rPr lang="nl-NL" sz="1400" dirty="0"/>
              <a:t> Kennistoets</a:t>
            </a:r>
          </a:p>
          <a:p>
            <a:pPr>
              <a:buFont typeface="Wingdings" panose="05000000000000000000" pitchFamily="2" charset="2"/>
              <a:buChar char="ü"/>
            </a:pPr>
            <a:r>
              <a:rPr lang="nl-NL" sz="1400" dirty="0"/>
              <a:t> Projectplan</a:t>
            </a:r>
            <a:endParaRPr lang="nl-NL" sz="1400" dirty="0">
              <a:solidFill>
                <a:schemeClr val="bg1">
                  <a:lumMod val="85000"/>
                </a:schemeClr>
              </a:solidFill>
            </a:endParaRPr>
          </a:p>
          <a:p>
            <a:pPr>
              <a:buFont typeface="Wingdings" panose="05000000000000000000" pitchFamily="2" charset="2"/>
              <a:buChar char="q"/>
            </a:pPr>
            <a:r>
              <a:rPr lang="nl-NL" sz="1400" dirty="0">
                <a:solidFill>
                  <a:schemeClr val="bg1">
                    <a:lumMod val="85000"/>
                  </a:schemeClr>
                </a:solidFill>
              </a:rPr>
              <a:t>STARR - Reflectie</a:t>
            </a:r>
            <a:endParaRPr lang="nl-NL" sz="1400" dirty="0"/>
          </a:p>
          <a:p>
            <a:pPr>
              <a:buFont typeface="Wingdings" panose="05000000000000000000" pitchFamily="2" charset="2"/>
              <a:buChar char="ü"/>
            </a:pPr>
            <a:endParaRPr lang="nl-NL" sz="1400" dirty="0">
              <a:solidFill>
                <a:schemeClr val="bg1">
                  <a:lumMod val="85000"/>
                </a:schemeClr>
              </a:solidFill>
            </a:endParaRPr>
          </a:p>
        </p:txBody>
      </p:sp>
    </p:spTree>
    <p:extLst>
      <p:ext uri="{BB962C8B-B14F-4D97-AF65-F5344CB8AC3E}">
        <p14:creationId xmlns:p14="http://schemas.microsoft.com/office/powerpoint/2010/main" val="191440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1DB01-16FC-4CF2-9BFD-9EEB49F0F207}"/>
              </a:ext>
            </a:extLst>
          </p:cNvPr>
          <p:cNvSpPr>
            <a:spLocks noGrp="1"/>
          </p:cNvSpPr>
          <p:nvPr>
            <p:ph type="title"/>
          </p:nvPr>
        </p:nvSpPr>
        <p:spPr/>
        <p:txBody>
          <a:bodyPr/>
          <a:lstStyle/>
          <a:p>
            <a:endParaRPr lang="nl-NL" dirty="0"/>
          </a:p>
        </p:txBody>
      </p:sp>
      <p:pic>
        <p:nvPicPr>
          <p:cNvPr id="3" name="Afbeelding 2">
            <a:extLst>
              <a:ext uri="{FF2B5EF4-FFF2-40B4-BE49-F238E27FC236}">
                <a16:creationId xmlns:a16="http://schemas.microsoft.com/office/drawing/2014/main" id="{776F3581-C5AB-447E-B851-C026D5025CF0}"/>
              </a:ext>
            </a:extLst>
          </p:cNvPr>
          <p:cNvPicPr>
            <a:picLocks noChangeAspect="1"/>
          </p:cNvPicPr>
          <p:nvPr/>
        </p:nvPicPr>
        <p:blipFill>
          <a:blip r:embed="rId2"/>
          <a:stretch>
            <a:fillRect/>
          </a:stretch>
        </p:blipFill>
        <p:spPr>
          <a:xfrm>
            <a:off x="-131975" y="-106052"/>
            <a:ext cx="12323975" cy="7070103"/>
          </a:xfrm>
          <a:prstGeom prst="rect">
            <a:avLst/>
          </a:prstGeom>
        </p:spPr>
      </p:pic>
    </p:spTree>
    <p:extLst>
      <p:ext uri="{BB962C8B-B14F-4D97-AF65-F5344CB8AC3E}">
        <p14:creationId xmlns:p14="http://schemas.microsoft.com/office/powerpoint/2010/main" val="285871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A2F9CC-1439-49FA-9057-B5AD1CBA9DF5}"/>
              </a:ext>
            </a:extLst>
          </p:cNvPr>
          <p:cNvSpPr>
            <a:spLocks noGrp="1"/>
          </p:cNvSpPr>
          <p:nvPr>
            <p:ph type="title"/>
          </p:nvPr>
        </p:nvSpPr>
        <p:spPr>
          <a:xfrm>
            <a:off x="838200" y="25760"/>
            <a:ext cx="10515600" cy="1325563"/>
          </a:xfrm>
        </p:spPr>
        <p:txBody>
          <a:bodyPr/>
          <a:lstStyle/>
          <a:p>
            <a:pPr algn="ctr"/>
            <a:r>
              <a:rPr lang="nl-NL" b="1" dirty="0"/>
              <a:t>Herhaling LA2 - </a:t>
            </a:r>
            <a:r>
              <a:rPr lang="nl-NL" b="1" dirty="0" err="1"/>
              <a:t>Doelgroepanalyse</a:t>
            </a:r>
            <a:r>
              <a:rPr lang="nl-NL" b="1" dirty="0"/>
              <a:t> </a:t>
            </a:r>
          </a:p>
        </p:txBody>
      </p:sp>
      <p:sp>
        <p:nvSpPr>
          <p:cNvPr id="4" name="Tekstvak 3">
            <a:extLst>
              <a:ext uri="{FF2B5EF4-FFF2-40B4-BE49-F238E27FC236}">
                <a16:creationId xmlns:a16="http://schemas.microsoft.com/office/drawing/2014/main" id="{B58CD804-08AB-4356-8B1A-0E18681616D9}"/>
              </a:ext>
            </a:extLst>
          </p:cNvPr>
          <p:cNvSpPr txBox="1"/>
          <p:nvPr/>
        </p:nvSpPr>
        <p:spPr>
          <a:xfrm>
            <a:off x="838200" y="1154057"/>
            <a:ext cx="10515600" cy="1754326"/>
          </a:xfrm>
          <a:prstGeom prst="rect">
            <a:avLst/>
          </a:prstGeom>
          <a:noFill/>
        </p:spPr>
        <p:txBody>
          <a:bodyPr wrap="square" rtlCol="0">
            <a:spAutoFit/>
          </a:bodyPr>
          <a:lstStyle/>
          <a:p>
            <a:r>
              <a:rPr lang="nl-NL" dirty="0"/>
              <a:t>Is de bedoeling van LA2 helder?</a:t>
            </a:r>
          </a:p>
          <a:p>
            <a:r>
              <a:rPr lang="nl-NL" dirty="0"/>
              <a:t>Concreet:</a:t>
            </a:r>
          </a:p>
          <a:p>
            <a:pPr marL="285750" indent="-285750">
              <a:buFont typeface="Arial" panose="020B0604020202020204" pitchFamily="34" charset="0"/>
              <a:buChar char="•"/>
            </a:pPr>
            <a:r>
              <a:rPr lang="nl-NL" dirty="0"/>
              <a:t>Inventariseer de demografische gegevens van de doelgroep  </a:t>
            </a:r>
            <a:r>
              <a:rPr lang="nl-NL" dirty="0">
                <a:sym typeface="Wingdings" panose="05000000000000000000" pitchFamily="2" charset="2"/>
              </a:rPr>
              <a:t></a:t>
            </a:r>
            <a:r>
              <a:rPr lang="nl-NL" dirty="0"/>
              <a:t> Geslacht, leeftijd, beroep. Nationaliteit, woonplaats, afkomst etc. </a:t>
            </a:r>
          </a:p>
          <a:p>
            <a:pPr algn="ctr"/>
            <a:endParaRPr lang="nl-NL" dirty="0"/>
          </a:p>
          <a:p>
            <a:pPr algn="ctr"/>
            <a:endParaRPr lang="nl-NL" dirty="0"/>
          </a:p>
        </p:txBody>
      </p:sp>
      <p:pic>
        <p:nvPicPr>
          <p:cNvPr id="6" name="Afbeelding 5" descr="Afbeelding met tekst&#10;&#10;Automatisch gegenereerde beschrijving">
            <a:extLst>
              <a:ext uri="{FF2B5EF4-FFF2-40B4-BE49-F238E27FC236}">
                <a16:creationId xmlns:a16="http://schemas.microsoft.com/office/drawing/2014/main" id="{5D6C4454-6A1B-4EDB-BF89-DABA7D9122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5954" y="2826671"/>
            <a:ext cx="6066046" cy="4031329"/>
          </a:xfrm>
          <a:prstGeom prst="rect">
            <a:avLst/>
          </a:prstGeom>
        </p:spPr>
      </p:pic>
      <p:sp>
        <p:nvSpPr>
          <p:cNvPr id="7" name="Tekstvak 6">
            <a:extLst>
              <a:ext uri="{FF2B5EF4-FFF2-40B4-BE49-F238E27FC236}">
                <a16:creationId xmlns:a16="http://schemas.microsoft.com/office/drawing/2014/main" id="{12E363E0-ED36-4714-AD5C-F3699F306DBC}"/>
              </a:ext>
            </a:extLst>
          </p:cNvPr>
          <p:cNvSpPr txBox="1"/>
          <p:nvPr/>
        </p:nvSpPr>
        <p:spPr>
          <a:xfrm>
            <a:off x="838200" y="2720544"/>
            <a:ext cx="5081337" cy="3693319"/>
          </a:xfrm>
          <a:prstGeom prst="rect">
            <a:avLst/>
          </a:prstGeom>
          <a:noFill/>
        </p:spPr>
        <p:txBody>
          <a:bodyPr wrap="square" rtlCol="0">
            <a:spAutoFit/>
          </a:bodyPr>
          <a:lstStyle/>
          <a:p>
            <a:r>
              <a:rPr lang="nl-NL" dirty="0"/>
              <a:t>Bepaal welke informatie nog meer belangrijk is voor community building, onderzoek:</a:t>
            </a:r>
          </a:p>
          <a:p>
            <a:pPr marL="285750" indent="-285750">
              <a:buFont typeface="Arial" panose="020B0604020202020204" pitchFamily="34" charset="0"/>
              <a:buChar char="•"/>
            </a:pPr>
            <a:r>
              <a:rPr lang="nl-NL" dirty="0"/>
              <a:t>Geografisch </a:t>
            </a:r>
            <a:r>
              <a:rPr lang="nl-NL" dirty="0">
                <a:sym typeface="Wingdings" panose="05000000000000000000" pitchFamily="2" charset="2"/>
              </a:rPr>
              <a:t> Land/regio/stad, grootte van de stad en klimaat</a:t>
            </a:r>
          </a:p>
          <a:p>
            <a:pPr marL="285750" indent="-285750">
              <a:buFont typeface="Arial" panose="020B0604020202020204" pitchFamily="34" charset="0"/>
              <a:buChar char="•"/>
            </a:pPr>
            <a:r>
              <a:rPr lang="nl-NL" dirty="0">
                <a:sym typeface="Wingdings" panose="05000000000000000000" pitchFamily="2" charset="2"/>
              </a:rPr>
              <a:t>Sociaaleconomisch  Inkomen, beroep en opleiding</a:t>
            </a:r>
          </a:p>
          <a:p>
            <a:pPr marL="285750" indent="-285750">
              <a:buFont typeface="Arial" panose="020B0604020202020204" pitchFamily="34" charset="0"/>
              <a:buChar char="•"/>
            </a:pPr>
            <a:r>
              <a:rPr lang="nl-NL" dirty="0">
                <a:sym typeface="Wingdings" panose="05000000000000000000" pitchFamily="2" charset="2"/>
              </a:rPr>
              <a:t>Psychografisch  Persoonskenmerken, levensstijl etc.</a:t>
            </a:r>
          </a:p>
          <a:p>
            <a:endParaRPr lang="nl-NL" dirty="0">
              <a:sym typeface="Wingdings" panose="05000000000000000000" pitchFamily="2" charset="2"/>
            </a:endParaRPr>
          </a:p>
          <a:p>
            <a:r>
              <a:rPr lang="nl-NL" dirty="0">
                <a:sym typeface="Wingdings" panose="05000000000000000000" pitchFamily="2" charset="2"/>
              </a:rPr>
              <a:t>Wat van belang hierbij is, is dat jullie als groep uitleggen waarom jullie bepaalde informatie van belang vinden om te onderzoeken, benoem dit in jullie projectplan!!!</a:t>
            </a:r>
            <a:endParaRPr lang="nl-NL" dirty="0"/>
          </a:p>
        </p:txBody>
      </p:sp>
    </p:spTree>
    <p:extLst>
      <p:ext uri="{BB962C8B-B14F-4D97-AF65-F5344CB8AC3E}">
        <p14:creationId xmlns:p14="http://schemas.microsoft.com/office/powerpoint/2010/main" val="327868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8F7F9E-9852-4006-B3EA-AF500AE7D10B}"/>
              </a:ext>
            </a:extLst>
          </p:cNvPr>
          <p:cNvSpPr>
            <a:spLocks noGrp="1"/>
          </p:cNvSpPr>
          <p:nvPr>
            <p:ph type="title"/>
          </p:nvPr>
        </p:nvSpPr>
        <p:spPr>
          <a:xfrm>
            <a:off x="838200" y="16856"/>
            <a:ext cx="10515600" cy="1325563"/>
          </a:xfrm>
        </p:spPr>
        <p:txBody>
          <a:bodyPr/>
          <a:lstStyle/>
          <a:p>
            <a:pPr algn="ctr"/>
            <a:r>
              <a:rPr lang="nl-NL" b="1" dirty="0"/>
              <a:t>Stakeholdersanalyse</a:t>
            </a:r>
            <a:endParaRPr lang="nl-NL" dirty="0"/>
          </a:p>
        </p:txBody>
      </p:sp>
      <p:sp>
        <p:nvSpPr>
          <p:cNvPr id="7" name="Tekstvak 6">
            <a:extLst>
              <a:ext uri="{FF2B5EF4-FFF2-40B4-BE49-F238E27FC236}">
                <a16:creationId xmlns:a16="http://schemas.microsoft.com/office/drawing/2014/main" id="{9B8D158F-99CF-4DB7-8D6A-4F2D6D69204E}"/>
              </a:ext>
            </a:extLst>
          </p:cNvPr>
          <p:cNvSpPr txBox="1"/>
          <p:nvPr/>
        </p:nvSpPr>
        <p:spPr>
          <a:xfrm>
            <a:off x="603315" y="1077115"/>
            <a:ext cx="10750485" cy="3970318"/>
          </a:xfrm>
          <a:prstGeom prst="rect">
            <a:avLst/>
          </a:prstGeom>
          <a:noFill/>
        </p:spPr>
        <p:txBody>
          <a:bodyPr wrap="square" rtlCol="0">
            <a:spAutoFit/>
          </a:bodyPr>
          <a:lstStyle/>
          <a:p>
            <a:r>
              <a:rPr lang="nl-NL" dirty="0"/>
              <a:t>Wat moet er in de Stakeholdersanalyse komen te staan?</a:t>
            </a:r>
          </a:p>
          <a:p>
            <a:pPr marL="342900" indent="-342900">
              <a:buAutoNum type="arabicPeriod"/>
            </a:pPr>
            <a:r>
              <a:rPr lang="nl-NL" b="1" dirty="0"/>
              <a:t>Identificeren van Stakeholders </a:t>
            </a:r>
            <a:r>
              <a:rPr lang="nl-NL" dirty="0">
                <a:sym typeface="Wingdings" panose="05000000000000000000" pitchFamily="2" charset="2"/>
              </a:rPr>
              <a:t> In kaart brengen van de stakeholders. Dat zijn dus de partijen die wij met de organisatie willen beïnvloeden en of geraakt worden door eventuele organisatie(besluiten). (wie of wat)</a:t>
            </a:r>
            <a:endParaRPr lang="nl-NL" dirty="0"/>
          </a:p>
          <a:p>
            <a:pPr marL="342900" indent="-342900">
              <a:buAutoNum type="arabicPeriod"/>
            </a:pPr>
            <a:endParaRPr lang="nl-NL" dirty="0"/>
          </a:p>
          <a:p>
            <a:pPr marL="342900" indent="-342900">
              <a:buAutoNum type="arabicPeriod"/>
            </a:pPr>
            <a:endParaRPr lang="nl-NL" dirty="0"/>
          </a:p>
          <a:p>
            <a:pPr marL="342900" indent="-342900">
              <a:buAutoNum type="arabicPeriod"/>
            </a:pPr>
            <a:r>
              <a:rPr lang="nl-NL" b="1" dirty="0"/>
              <a:t>Typeren van Stakeholders </a:t>
            </a:r>
            <a:r>
              <a:rPr lang="nl-NL" b="1" dirty="0">
                <a:sym typeface="Wingdings" panose="05000000000000000000" pitchFamily="2" charset="2"/>
              </a:rPr>
              <a:t> </a:t>
            </a:r>
            <a:r>
              <a:rPr lang="nl-NL" dirty="0">
                <a:sym typeface="Wingdings" panose="05000000000000000000" pitchFamily="2" charset="2"/>
              </a:rPr>
              <a:t>Wat is de gewenste betrokkenheid en invloed van de stakeholders. </a:t>
            </a:r>
            <a:endParaRPr lang="nl-NL" b="1" dirty="0"/>
          </a:p>
          <a:p>
            <a:endParaRPr lang="nl-NL" dirty="0"/>
          </a:p>
          <a:p>
            <a:pPr marL="342900" indent="-342900">
              <a:buAutoNum type="arabicPeriod"/>
            </a:pPr>
            <a:endParaRPr lang="nl-NL" dirty="0"/>
          </a:p>
          <a:p>
            <a:pPr marL="342900" indent="-342900">
              <a:buAutoNum type="arabicPeriod"/>
            </a:pPr>
            <a:endParaRPr lang="nl-NL" dirty="0"/>
          </a:p>
          <a:p>
            <a:endParaRPr lang="nl-NL" dirty="0"/>
          </a:p>
          <a:p>
            <a:endParaRPr lang="nl-NL" dirty="0"/>
          </a:p>
          <a:p>
            <a:endParaRPr lang="nl-NL" dirty="0"/>
          </a:p>
          <a:p>
            <a:pPr marL="285750" indent="-285750">
              <a:buFont typeface="Wingdings" panose="05000000000000000000" pitchFamily="2" charset="2"/>
              <a:buChar char="à"/>
            </a:pPr>
            <a:endParaRPr lang="nl-NL" dirty="0">
              <a:sym typeface="Wingdings" panose="05000000000000000000" pitchFamily="2" charset="2"/>
            </a:endParaRPr>
          </a:p>
          <a:p>
            <a:endParaRPr lang="nl-NL" dirty="0"/>
          </a:p>
        </p:txBody>
      </p:sp>
      <p:graphicFrame>
        <p:nvGraphicFramePr>
          <p:cNvPr id="13" name="Tabel 13">
            <a:extLst>
              <a:ext uri="{FF2B5EF4-FFF2-40B4-BE49-F238E27FC236}">
                <a16:creationId xmlns:a16="http://schemas.microsoft.com/office/drawing/2014/main" id="{13B3EB26-EF3E-403F-A725-D2399F5CC485}"/>
              </a:ext>
            </a:extLst>
          </p:cNvPr>
          <p:cNvGraphicFramePr>
            <a:graphicFrameLocks noGrp="1"/>
          </p:cNvGraphicFramePr>
          <p:nvPr>
            <p:extLst>
              <p:ext uri="{D42A27DB-BD31-4B8C-83A1-F6EECF244321}">
                <p14:modId xmlns:p14="http://schemas.microsoft.com/office/powerpoint/2010/main" val="3329828547"/>
              </p:ext>
            </p:extLst>
          </p:nvPr>
        </p:nvGraphicFramePr>
        <p:xfrm>
          <a:off x="701040" y="1989966"/>
          <a:ext cx="8128000" cy="3657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205208236"/>
                    </a:ext>
                  </a:extLst>
                </a:gridCol>
                <a:gridCol w="4064000">
                  <a:extLst>
                    <a:ext uri="{9D8B030D-6E8A-4147-A177-3AD203B41FA5}">
                      <a16:colId xmlns:a16="http://schemas.microsoft.com/office/drawing/2014/main" val="3936013090"/>
                    </a:ext>
                  </a:extLst>
                </a:gridCol>
              </a:tblGrid>
              <a:tr h="248672">
                <a:tc>
                  <a:txBody>
                    <a:bodyPr/>
                    <a:lstStyle/>
                    <a:p>
                      <a:r>
                        <a:rPr lang="nl-NL" dirty="0"/>
                        <a:t>Belanghebbende</a:t>
                      </a:r>
                    </a:p>
                  </a:txBody>
                  <a:tcPr/>
                </a:tc>
                <a:tc>
                  <a:txBody>
                    <a:bodyPr/>
                    <a:lstStyle/>
                    <a:p>
                      <a:r>
                        <a:rPr lang="nl-NL" dirty="0"/>
                        <a:t>Belang dat wordt nagestreefd</a:t>
                      </a:r>
                    </a:p>
                  </a:txBody>
                  <a:tcPr/>
                </a:tc>
                <a:extLst>
                  <a:ext uri="{0D108BD9-81ED-4DB2-BD59-A6C34878D82A}">
                    <a16:rowId xmlns:a16="http://schemas.microsoft.com/office/drawing/2014/main" val="4251616606"/>
                  </a:ext>
                </a:extLst>
              </a:tr>
            </a:tbl>
          </a:graphicData>
        </a:graphic>
      </p:graphicFrame>
      <p:pic>
        <p:nvPicPr>
          <p:cNvPr id="17" name="Afbeelding 16" descr="Afbeelding met tekst&#10;&#10;Automatisch gegenereerde beschrijving">
            <a:extLst>
              <a:ext uri="{FF2B5EF4-FFF2-40B4-BE49-F238E27FC236}">
                <a16:creationId xmlns:a16="http://schemas.microsoft.com/office/drawing/2014/main" id="{E3B15102-C19B-4803-8CA8-068C092209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9280" y="3429000"/>
            <a:ext cx="3982720" cy="3429000"/>
          </a:xfrm>
          <a:prstGeom prst="rect">
            <a:avLst/>
          </a:prstGeom>
        </p:spPr>
      </p:pic>
      <p:pic>
        <p:nvPicPr>
          <p:cNvPr id="19" name="Afbeelding 18">
            <a:extLst>
              <a:ext uri="{FF2B5EF4-FFF2-40B4-BE49-F238E27FC236}">
                <a16:creationId xmlns:a16="http://schemas.microsoft.com/office/drawing/2014/main" id="{44D61731-4280-4151-A2D3-4E1DFC50CF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 y="2838249"/>
            <a:ext cx="7508240" cy="2942636"/>
          </a:xfrm>
          <a:prstGeom prst="rect">
            <a:avLst/>
          </a:prstGeom>
        </p:spPr>
      </p:pic>
      <p:sp>
        <p:nvSpPr>
          <p:cNvPr id="20" name="Tekstvak 19">
            <a:extLst>
              <a:ext uri="{FF2B5EF4-FFF2-40B4-BE49-F238E27FC236}">
                <a16:creationId xmlns:a16="http://schemas.microsoft.com/office/drawing/2014/main" id="{19DD4A9A-BA4F-4372-AE31-DE6F3C72CCDA}"/>
              </a:ext>
            </a:extLst>
          </p:cNvPr>
          <p:cNvSpPr txBox="1"/>
          <p:nvPr/>
        </p:nvSpPr>
        <p:spPr>
          <a:xfrm>
            <a:off x="701040" y="5837070"/>
            <a:ext cx="7508240" cy="1200329"/>
          </a:xfrm>
          <a:prstGeom prst="rect">
            <a:avLst/>
          </a:prstGeom>
          <a:noFill/>
        </p:spPr>
        <p:txBody>
          <a:bodyPr wrap="square" rtlCol="0">
            <a:spAutoFit/>
          </a:bodyPr>
          <a:lstStyle/>
          <a:p>
            <a:r>
              <a:rPr lang="nl-NL" dirty="0"/>
              <a:t>Beschrijf dus per Stakeholder:</a:t>
            </a:r>
          </a:p>
          <a:p>
            <a:pPr marL="285750" indent="-285750">
              <a:buFont typeface="Wingdings" panose="05000000000000000000" pitchFamily="2" charset="2"/>
              <a:buChar char="à"/>
            </a:pPr>
            <a:r>
              <a:rPr lang="nl-NL" dirty="0"/>
              <a:t>Mate van belang </a:t>
            </a:r>
          </a:p>
          <a:p>
            <a:pPr marL="285750" indent="-285750">
              <a:buFont typeface="Wingdings" panose="05000000000000000000" pitchFamily="2" charset="2"/>
              <a:buChar char="à"/>
            </a:pPr>
            <a:r>
              <a:rPr lang="nl-NL" dirty="0"/>
              <a:t>Mate van invloed</a:t>
            </a:r>
          </a:p>
          <a:p>
            <a:endParaRPr lang="nl-NL" dirty="0"/>
          </a:p>
        </p:txBody>
      </p:sp>
    </p:spTree>
    <p:extLst>
      <p:ext uri="{BB962C8B-B14F-4D97-AF65-F5344CB8AC3E}">
        <p14:creationId xmlns:p14="http://schemas.microsoft.com/office/powerpoint/2010/main" val="362659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AA5667-0833-4114-8A88-3A290D8AA0F3}"/>
              </a:ext>
            </a:extLst>
          </p:cNvPr>
          <p:cNvSpPr>
            <a:spLocks noGrp="1"/>
          </p:cNvSpPr>
          <p:nvPr>
            <p:ph type="title"/>
          </p:nvPr>
        </p:nvSpPr>
        <p:spPr>
          <a:xfrm>
            <a:off x="838200" y="0"/>
            <a:ext cx="10515600" cy="1325563"/>
          </a:xfrm>
        </p:spPr>
        <p:txBody>
          <a:bodyPr/>
          <a:lstStyle/>
          <a:p>
            <a:pPr algn="ctr"/>
            <a:r>
              <a:rPr lang="nl-NL" b="1" dirty="0"/>
              <a:t>Stakeholdersanalyse</a:t>
            </a:r>
          </a:p>
        </p:txBody>
      </p:sp>
      <p:sp>
        <p:nvSpPr>
          <p:cNvPr id="4" name="Tekstvak 3">
            <a:extLst>
              <a:ext uri="{FF2B5EF4-FFF2-40B4-BE49-F238E27FC236}">
                <a16:creationId xmlns:a16="http://schemas.microsoft.com/office/drawing/2014/main" id="{8C71DD64-F79F-4E20-AEAA-7D6587CBCEA9}"/>
              </a:ext>
            </a:extLst>
          </p:cNvPr>
          <p:cNvSpPr txBox="1"/>
          <p:nvPr/>
        </p:nvSpPr>
        <p:spPr>
          <a:xfrm>
            <a:off x="838200" y="1325563"/>
            <a:ext cx="10515600" cy="1938992"/>
          </a:xfrm>
          <a:prstGeom prst="rect">
            <a:avLst/>
          </a:prstGeom>
          <a:noFill/>
        </p:spPr>
        <p:txBody>
          <a:bodyPr wrap="square" rtlCol="0">
            <a:spAutoFit/>
          </a:bodyPr>
          <a:lstStyle/>
          <a:p>
            <a:r>
              <a:rPr lang="nl-NL" sz="2400" b="1" dirty="0"/>
              <a:t>3. Stakeholder-Strategieën </a:t>
            </a:r>
            <a:r>
              <a:rPr lang="nl-NL" sz="2400" b="1" dirty="0">
                <a:sym typeface="Wingdings" panose="05000000000000000000" pitchFamily="2" charset="2"/>
              </a:rPr>
              <a:t> </a:t>
            </a:r>
            <a:r>
              <a:rPr lang="nl-NL" sz="2400" dirty="0">
                <a:sym typeface="Wingdings" panose="05000000000000000000" pitchFamily="2" charset="2"/>
              </a:rPr>
              <a:t>Welke relatie ga je met de stakeholder aan. De positie van elke stakeholder vraagt om een bepaalde benadering of wijze van beïnvloeden. De gewenste relatie met een stakeholder zal per stakeholder verschillen.</a:t>
            </a:r>
            <a:r>
              <a:rPr lang="nl-NL" sz="2400" b="1" dirty="0">
                <a:sym typeface="Wingdings" panose="05000000000000000000" pitchFamily="2" charset="2"/>
              </a:rPr>
              <a:t> </a:t>
            </a:r>
            <a:r>
              <a:rPr lang="nl-NL" sz="2400" dirty="0">
                <a:sym typeface="Wingdings" panose="05000000000000000000" pitchFamily="2" charset="2"/>
              </a:rPr>
              <a:t>Hierbij komt de </a:t>
            </a:r>
            <a:r>
              <a:rPr lang="nl-NL" sz="2400" b="1" dirty="0">
                <a:sym typeface="Wingdings" panose="05000000000000000000" pitchFamily="2" charset="2"/>
              </a:rPr>
              <a:t>Krachtenveldanalyse </a:t>
            </a:r>
            <a:r>
              <a:rPr lang="nl-NL" sz="2400" dirty="0">
                <a:sym typeface="Wingdings" panose="05000000000000000000" pitchFamily="2" charset="2"/>
              </a:rPr>
              <a:t>naar voren (zie afbeelding rechtsonder op de dia).</a:t>
            </a:r>
            <a:endParaRPr lang="nl-NL" sz="2400" b="1" dirty="0"/>
          </a:p>
        </p:txBody>
      </p:sp>
      <p:pic>
        <p:nvPicPr>
          <p:cNvPr id="5" name="Afbeelding 4">
            <a:extLst>
              <a:ext uri="{FF2B5EF4-FFF2-40B4-BE49-F238E27FC236}">
                <a16:creationId xmlns:a16="http://schemas.microsoft.com/office/drawing/2014/main" id="{B351C370-7844-43FA-913E-8AB8227139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6985" y="3157979"/>
            <a:ext cx="6675016" cy="3633577"/>
          </a:xfrm>
          <a:prstGeom prst="rect">
            <a:avLst/>
          </a:prstGeom>
        </p:spPr>
      </p:pic>
      <p:sp>
        <p:nvSpPr>
          <p:cNvPr id="6" name="Tekstvak 5">
            <a:extLst>
              <a:ext uri="{FF2B5EF4-FFF2-40B4-BE49-F238E27FC236}">
                <a16:creationId xmlns:a16="http://schemas.microsoft.com/office/drawing/2014/main" id="{25D2E97E-1566-4592-BED1-261A0231605C}"/>
              </a:ext>
            </a:extLst>
          </p:cNvPr>
          <p:cNvSpPr txBox="1"/>
          <p:nvPr/>
        </p:nvSpPr>
        <p:spPr>
          <a:xfrm>
            <a:off x="838200" y="3446502"/>
            <a:ext cx="4678785" cy="3046988"/>
          </a:xfrm>
          <a:prstGeom prst="rect">
            <a:avLst/>
          </a:prstGeom>
          <a:noFill/>
        </p:spPr>
        <p:txBody>
          <a:bodyPr wrap="square" rtlCol="0">
            <a:spAutoFit/>
          </a:bodyPr>
          <a:lstStyle/>
          <a:p>
            <a:r>
              <a:rPr lang="nl-NL" sz="2400" b="1" dirty="0"/>
              <a:t>4. Stakeholdermanagement </a:t>
            </a:r>
            <a:r>
              <a:rPr lang="nl-NL" sz="2400" b="1" dirty="0">
                <a:sym typeface="Wingdings" panose="05000000000000000000" pitchFamily="2" charset="2"/>
              </a:rPr>
              <a:t> </a:t>
            </a:r>
            <a:r>
              <a:rPr lang="nl-NL" sz="2400" dirty="0">
                <a:sym typeface="Wingdings" panose="05000000000000000000" pitchFamily="2" charset="2"/>
              </a:rPr>
              <a:t>Door de stakeholderanalyse hebben jullie als groep nu in kaart gebracht welke actie vereist is per stakeholder. Noteer nu aan de hand van het </a:t>
            </a:r>
            <a:r>
              <a:rPr lang="nl-NL" sz="2400" b="1" dirty="0">
                <a:sym typeface="Wingdings" panose="05000000000000000000" pitchFamily="2" charset="2"/>
              </a:rPr>
              <a:t>krachtenveldanalyse </a:t>
            </a:r>
            <a:r>
              <a:rPr lang="nl-NL" sz="2400" dirty="0">
                <a:sym typeface="Wingdings" panose="05000000000000000000" pitchFamily="2" charset="2"/>
              </a:rPr>
              <a:t>welke actie er per stakeholder wordt gedaan.</a:t>
            </a:r>
            <a:endParaRPr lang="nl-NL" sz="2400" b="1" dirty="0"/>
          </a:p>
        </p:txBody>
      </p:sp>
      <p:sp>
        <p:nvSpPr>
          <p:cNvPr id="7" name="Tekstvak 6">
            <a:extLst>
              <a:ext uri="{FF2B5EF4-FFF2-40B4-BE49-F238E27FC236}">
                <a16:creationId xmlns:a16="http://schemas.microsoft.com/office/drawing/2014/main" id="{424EF928-F781-4B30-A57A-0E79B4CCE104}"/>
              </a:ext>
            </a:extLst>
          </p:cNvPr>
          <p:cNvSpPr txBox="1"/>
          <p:nvPr/>
        </p:nvSpPr>
        <p:spPr>
          <a:xfrm>
            <a:off x="0" y="6426080"/>
            <a:ext cx="3348820" cy="461665"/>
          </a:xfrm>
          <a:prstGeom prst="rect">
            <a:avLst/>
          </a:prstGeom>
          <a:noFill/>
        </p:spPr>
        <p:txBody>
          <a:bodyPr wrap="square" rtlCol="0">
            <a:spAutoFit/>
          </a:bodyPr>
          <a:lstStyle/>
          <a:p>
            <a:r>
              <a:rPr lang="nl-NL" sz="1200" dirty="0"/>
              <a:t>Voor meer informatie: </a:t>
            </a:r>
            <a:r>
              <a:rPr lang="nl-NL" sz="1200" i="1" dirty="0"/>
              <a:t>https://www.house-of-control.nl/stakeholder-analyse-management.html</a:t>
            </a:r>
          </a:p>
        </p:txBody>
      </p:sp>
    </p:spTree>
    <p:extLst>
      <p:ext uri="{BB962C8B-B14F-4D97-AF65-F5344CB8AC3E}">
        <p14:creationId xmlns:p14="http://schemas.microsoft.com/office/powerpoint/2010/main" val="185142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37D16-95C8-4591-ACF3-E337EFCD5BCB}"/>
              </a:ext>
            </a:extLst>
          </p:cNvPr>
          <p:cNvSpPr>
            <a:spLocks noGrp="1"/>
          </p:cNvSpPr>
          <p:nvPr>
            <p:ph type="title"/>
          </p:nvPr>
        </p:nvSpPr>
        <p:spPr>
          <a:xfrm>
            <a:off x="838200" y="107312"/>
            <a:ext cx="10515600" cy="1325563"/>
          </a:xfrm>
        </p:spPr>
        <p:txBody>
          <a:bodyPr/>
          <a:lstStyle/>
          <a:p>
            <a:pPr algn="ctr"/>
            <a:r>
              <a:rPr lang="nl-NL" b="1" dirty="0"/>
              <a:t>Dus wat gaan jullie het komende IBS uur doen</a:t>
            </a:r>
          </a:p>
        </p:txBody>
      </p:sp>
      <p:sp>
        <p:nvSpPr>
          <p:cNvPr id="3" name="Tekstvak 2">
            <a:extLst>
              <a:ext uri="{FF2B5EF4-FFF2-40B4-BE49-F238E27FC236}">
                <a16:creationId xmlns:a16="http://schemas.microsoft.com/office/drawing/2014/main" id="{157CA642-A16B-436A-8C03-935730F53E68}"/>
              </a:ext>
            </a:extLst>
          </p:cNvPr>
          <p:cNvSpPr txBox="1"/>
          <p:nvPr/>
        </p:nvSpPr>
        <p:spPr>
          <a:xfrm>
            <a:off x="838200" y="1432875"/>
            <a:ext cx="10680569" cy="3785652"/>
          </a:xfrm>
          <a:prstGeom prst="rect">
            <a:avLst/>
          </a:prstGeom>
          <a:noFill/>
        </p:spPr>
        <p:txBody>
          <a:bodyPr wrap="square" rtlCol="0">
            <a:spAutoFit/>
          </a:bodyPr>
          <a:lstStyle/>
          <a:p>
            <a:r>
              <a:rPr lang="nl-NL" sz="2400" dirty="0"/>
              <a:t>Verder werken aan de Doelgroep analyse (LA2)</a:t>
            </a:r>
          </a:p>
          <a:p>
            <a:endParaRPr lang="nl-NL" sz="2400" dirty="0"/>
          </a:p>
          <a:p>
            <a:r>
              <a:rPr lang="nl-NL" sz="2400" dirty="0"/>
              <a:t>Maken van een stakeholderanalyse aan de hand van de volgende 4 stappen:</a:t>
            </a:r>
          </a:p>
          <a:p>
            <a:pPr marL="342900" indent="-342900">
              <a:buAutoNum type="arabicPeriod"/>
            </a:pPr>
            <a:r>
              <a:rPr lang="nl-NL" sz="2400" dirty="0"/>
              <a:t>Identificeren van Stakeholders</a:t>
            </a:r>
          </a:p>
          <a:p>
            <a:pPr marL="342900" indent="-342900">
              <a:buAutoNum type="arabicPeriod"/>
            </a:pPr>
            <a:r>
              <a:rPr lang="nl-NL" sz="2400" dirty="0"/>
              <a:t>Typeren van Stakeholders</a:t>
            </a:r>
          </a:p>
          <a:p>
            <a:pPr marL="342900" indent="-342900">
              <a:buAutoNum type="arabicPeriod"/>
            </a:pPr>
            <a:r>
              <a:rPr lang="nl-NL" sz="2400" dirty="0"/>
              <a:t>Bepalen van Stakeholder-Strategieën</a:t>
            </a:r>
          </a:p>
          <a:p>
            <a:pPr marL="342900" indent="-342900">
              <a:buAutoNum type="arabicPeriod"/>
            </a:pPr>
            <a:r>
              <a:rPr lang="nl-NL" sz="2400" dirty="0"/>
              <a:t>Stakeholdermanagement</a:t>
            </a:r>
          </a:p>
          <a:p>
            <a:pPr marL="342900" indent="-342900">
              <a:buAutoNum type="arabicPeriod"/>
            </a:pPr>
            <a:endParaRPr lang="nl-NL" sz="2400" dirty="0"/>
          </a:p>
          <a:p>
            <a:endParaRPr lang="nl-NL" sz="2400" dirty="0"/>
          </a:p>
          <a:p>
            <a:endParaRPr lang="nl-NL" sz="2400" dirty="0"/>
          </a:p>
        </p:txBody>
      </p:sp>
    </p:spTree>
    <p:extLst>
      <p:ext uri="{BB962C8B-B14F-4D97-AF65-F5344CB8AC3E}">
        <p14:creationId xmlns:p14="http://schemas.microsoft.com/office/powerpoint/2010/main" val="806843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737D16-95C8-4591-ACF3-E337EFCD5BCB}"/>
              </a:ext>
            </a:extLst>
          </p:cNvPr>
          <p:cNvSpPr>
            <a:spLocks noGrp="1"/>
          </p:cNvSpPr>
          <p:nvPr>
            <p:ph type="title"/>
          </p:nvPr>
        </p:nvSpPr>
        <p:spPr>
          <a:xfrm>
            <a:off x="838200" y="107312"/>
            <a:ext cx="10515600" cy="1325563"/>
          </a:xfrm>
        </p:spPr>
        <p:txBody>
          <a:bodyPr/>
          <a:lstStyle/>
          <a:p>
            <a:pPr algn="ctr"/>
            <a:r>
              <a:rPr lang="nl-NL" b="1" dirty="0"/>
              <a:t>De bijeenkomst </a:t>
            </a:r>
          </a:p>
        </p:txBody>
      </p:sp>
      <p:sp>
        <p:nvSpPr>
          <p:cNvPr id="3" name="Tekstvak 2">
            <a:extLst>
              <a:ext uri="{FF2B5EF4-FFF2-40B4-BE49-F238E27FC236}">
                <a16:creationId xmlns:a16="http://schemas.microsoft.com/office/drawing/2014/main" id="{157CA642-A16B-436A-8C03-935730F53E68}"/>
              </a:ext>
            </a:extLst>
          </p:cNvPr>
          <p:cNvSpPr txBox="1"/>
          <p:nvPr/>
        </p:nvSpPr>
        <p:spPr>
          <a:xfrm>
            <a:off x="838200" y="1432875"/>
            <a:ext cx="10680569" cy="3416320"/>
          </a:xfrm>
          <a:prstGeom prst="rect">
            <a:avLst/>
          </a:prstGeom>
          <a:noFill/>
        </p:spPr>
        <p:txBody>
          <a:bodyPr wrap="square" rtlCol="0">
            <a:spAutoFit/>
          </a:bodyPr>
          <a:lstStyle/>
          <a:p>
            <a:pPr marL="342900" indent="-342900" fontAlgn="base">
              <a:buFont typeface="Arial" panose="020B0604020202020204" pitchFamily="34" charset="0"/>
              <a:buChar char="•"/>
            </a:pPr>
            <a:r>
              <a:rPr lang="nl-NL" sz="2400" dirty="0"/>
              <a:t> Stel vast wat het doel is van de bijeenkomst!</a:t>
            </a:r>
          </a:p>
          <a:p>
            <a:r>
              <a:rPr lang="nl-NL" sz="2400" dirty="0"/>
              <a:t>	</a:t>
            </a:r>
            <a:r>
              <a:rPr lang="nl-NL" sz="2000" dirty="0"/>
              <a:t>Bijvoorbeeld werven van nieuwe leden voor jullie community</a:t>
            </a:r>
          </a:p>
          <a:p>
            <a:pPr marL="342900" indent="-342900">
              <a:buFont typeface="Arial" panose="020B0604020202020204" pitchFamily="34" charset="0"/>
              <a:buChar char="•"/>
            </a:pPr>
            <a:r>
              <a:rPr lang="nl-NL" sz="2400" dirty="0"/>
              <a:t>Maak een brainstorm om op ideeën te komen om je doel te realiseren</a:t>
            </a:r>
          </a:p>
          <a:p>
            <a:pPr marL="342900" indent="-342900">
              <a:buFont typeface="Arial" panose="020B0604020202020204" pitchFamily="34" charset="0"/>
              <a:buChar char="•"/>
            </a:pPr>
            <a:r>
              <a:rPr lang="nl-NL" sz="2400" dirty="0"/>
              <a:t>Welke opbouw van de bijeenkomst past daar bij?</a:t>
            </a:r>
          </a:p>
          <a:p>
            <a:pPr marL="342900" indent="-342900">
              <a:buFont typeface="Arial" panose="020B0604020202020204" pitchFamily="34" charset="0"/>
              <a:buChar char="•"/>
            </a:pPr>
            <a:r>
              <a:rPr lang="nl-NL" sz="2400" dirty="0"/>
              <a:t>Zorg dat je aansluiting houdt bij je opdracht en je doelgroep!</a:t>
            </a:r>
          </a:p>
          <a:p>
            <a:pPr marL="342900" indent="-342900">
              <a:buFont typeface="Arial" panose="020B0604020202020204" pitchFamily="34" charset="0"/>
              <a:buChar char="•"/>
            </a:pPr>
            <a:endParaRPr lang="nl-NL" sz="2400" dirty="0"/>
          </a:p>
          <a:p>
            <a:pPr marL="342900" indent="-342900">
              <a:buFont typeface="Arial" panose="020B0604020202020204" pitchFamily="34" charset="0"/>
              <a:buChar char="•"/>
            </a:pPr>
            <a:r>
              <a:rPr lang="nl-NL" sz="2400" dirty="0"/>
              <a:t>Werk het geheel uit in een draaiboek voor de bijeenkomst.</a:t>
            </a:r>
          </a:p>
          <a:p>
            <a:endParaRPr lang="nl-NL" sz="2400" dirty="0"/>
          </a:p>
          <a:p>
            <a:endParaRPr lang="nl-NL" sz="2400" dirty="0"/>
          </a:p>
        </p:txBody>
      </p:sp>
    </p:spTree>
    <p:extLst>
      <p:ext uri="{BB962C8B-B14F-4D97-AF65-F5344CB8AC3E}">
        <p14:creationId xmlns:p14="http://schemas.microsoft.com/office/powerpoint/2010/main" val="3432889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4" ma:contentTypeDescription="Een nieuw document maken." ma:contentTypeScope="" ma:versionID="a3c3b2d2316bbff68d369b35dcdb8578">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0dc031163889b163ad3cab64943a7718"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4FF143-0ABB-4CFF-A5DD-2BA0E6EC9068}">
  <ds:schemaRefs>
    <ds:schemaRef ds:uri="http://purl.org/dc/dcmitype/"/>
    <ds:schemaRef ds:uri="http://www.w3.org/XML/1998/namespace"/>
    <ds:schemaRef ds:uri="712b9de0-8fe6-4941-9113-f18c893d2c1f"/>
    <ds:schemaRef ds:uri="http://schemas.openxmlformats.org/package/2006/metadata/core-properties"/>
    <ds:schemaRef ds:uri="http://schemas.microsoft.com/office/2006/metadata/properties"/>
    <ds:schemaRef ds:uri="http://schemas.microsoft.com/office/2006/documentManagement/types"/>
    <ds:schemaRef ds:uri="http://purl.org/dc/elements/1.1/"/>
    <ds:schemaRef ds:uri="http://schemas.microsoft.com/office/infopath/2007/PartnerControls"/>
    <ds:schemaRef ds:uri="091c332d-b5e9-4423-a6ed-d2a16705d59a"/>
    <ds:schemaRef ds:uri="http://purl.org/dc/terms/"/>
  </ds:schemaRefs>
</ds:datastoreItem>
</file>

<file path=customXml/itemProps2.xml><?xml version="1.0" encoding="utf-8"?>
<ds:datastoreItem xmlns:ds="http://schemas.openxmlformats.org/officeDocument/2006/customXml" ds:itemID="{70583B6F-241B-4752-BA3F-65607B61D555}">
  <ds:schemaRefs>
    <ds:schemaRef ds:uri="http://schemas.microsoft.com/sharepoint/v3/contenttype/forms"/>
  </ds:schemaRefs>
</ds:datastoreItem>
</file>

<file path=customXml/itemProps3.xml><?xml version="1.0" encoding="utf-8"?>
<ds:datastoreItem xmlns:ds="http://schemas.openxmlformats.org/officeDocument/2006/customXml" ds:itemID="{4AD3CE25-C1D4-4519-8955-3F6384D98B99}"/>
</file>

<file path=docProps/app.xml><?xml version="1.0" encoding="utf-8"?>
<Properties xmlns="http://schemas.openxmlformats.org/officeDocument/2006/extended-properties" xmlns:vt="http://schemas.openxmlformats.org/officeDocument/2006/docPropsVTypes">
  <TotalTime>251</TotalTime>
  <Words>459</Words>
  <Application>Microsoft Office PowerPoint</Application>
  <PresentationFormat>Breedbeeld</PresentationFormat>
  <Paragraphs>76</Paragraphs>
  <Slides>7</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vt:i4>
      </vt:variant>
    </vt:vector>
  </HeadingPairs>
  <TitlesOfParts>
    <vt:vector size="12" baseType="lpstr">
      <vt:lpstr>Arial</vt:lpstr>
      <vt:lpstr>Calibri</vt:lpstr>
      <vt:lpstr>Calibri Light</vt:lpstr>
      <vt:lpstr>Wingdings</vt:lpstr>
      <vt:lpstr>Kantoorthema</vt:lpstr>
      <vt:lpstr>PowerPoint-presentatie</vt:lpstr>
      <vt:lpstr>PowerPoint-presentatie</vt:lpstr>
      <vt:lpstr>Herhaling LA2 - Doelgroepanalyse </vt:lpstr>
      <vt:lpstr>Stakeholdersanalyse</vt:lpstr>
      <vt:lpstr>Stakeholdersanalyse</vt:lpstr>
      <vt:lpstr>Dus wat gaan jullie het komende IBS uur doen</vt:lpstr>
      <vt:lpstr>De bijeenkomst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Thomas Noordeloos</dc:creator>
  <cp:lastModifiedBy>Pascalle Cup</cp:lastModifiedBy>
  <cp:revision>7</cp:revision>
  <dcterms:created xsi:type="dcterms:W3CDTF">2021-07-07T07:37:45Z</dcterms:created>
  <dcterms:modified xsi:type="dcterms:W3CDTF">2022-02-24T18:04:18Z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y fmtid="{D5CDD505-2E9C-101B-9397-08002B2CF9AE}" pid="3" name="_ExtendedDescription">
    <vt:lpwstr/>
  </property>
  <property fmtid="{D5CDD505-2E9C-101B-9397-08002B2CF9AE}" pid="4" name="TriggerFlowInfo">
    <vt:lpwstr/>
  </property>
</Properties>
</file>